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6"/>
  </p:notesMasterIdLst>
  <p:sldIdLst>
    <p:sldId id="256" r:id="rId2"/>
    <p:sldId id="301" r:id="rId3"/>
    <p:sldId id="257" r:id="rId4"/>
    <p:sldId id="278" r:id="rId5"/>
    <p:sldId id="304" r:id="rId6"/>
    <p:sldId id="305" r:id="rId7"/>
    <p:sldId id="310" r:id="rId8"/>
    <p:sldId id="306" r:id="rId9"/>
    <p:sldId id="307" r:id="rId10"/>
    <p:sldId id="308" r:id="rId11"/>
    <p:sldId id="309" r:id="rId12"/>
    <p:sldId id="311" r:id="rId13"/>
    <p:sldId id="312" r:id="rId14"/>
    <p:sldId id="3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EFE"/>
    <a:srgbClr val="3E90C3"/>
    <a:srgbClr val="3A5A11"/>
    <a:srgbClr val="7AC74D"/>
    <a:srgbClr val="7BC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13/06/2024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6/13/2024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iomanbio.com/HTML5GamesandLabs/LifeChemgames/protsynthracehtml5page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0501" y="1847596"/>
            <a:ext cx="3459760" cy="218639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</a:rPr>
              <a:t>Protein Synthesis</a:t>
            </a:r>
            <a:endParaRPr lang="en-AU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5676" y="4033989"/>
            <a:ext cx="2929408" cy="678633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ATHBY Human Biology</a:t>
            </a:r>
            <a:endParaRPr lang="en-AU" sz="15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en-AU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293D2F8B-597A-1A9E-90BE-4431A3BF3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4" y="1657012"/>
            <a:ext cx="4943233" cy="354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D4DEC-D2EE-B576-13F1-1329992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1" y="1069450"/>
            <a:ext cx="7454317" cy="397019"/>
          </a:xfrm>
        </p:spPr>
        <p:txBody>
          <a:bodyPr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AU" sz="2700"/>
              <a:t>Translation(protein production)</a:t>
            </a:r>
            <a:br>
              <a:rPr lang="en-AU" sz="2700"/>
            </a:br>
            <a:endParaRPr lang="en-AU" sz="2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72ADD-0453-0985-733F-21FF581B8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1063811"/>
            <a:ext cx="6116389" cy="546619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Ribosome connects to a start codon on the mRNA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Ribosome moves along, reading one codon (3 bases) at a time.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As the ribosome reads the codon, the tRNA with the correct bases join to the mRNA.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Once the mRNA has delivered its bases, it detaches and moves back to collect more bases from the cytosol.</a:t>
            </a:r>
          </a:p>
          <a:p>
            <a:pPr>
              <a:lnSpc>
                <a:spcPct val="130000"/>
              </a:lnSpc>
            </a:pPr>
            <a:endParaRPr lang="en-AU" sz="15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7DBE1-FE79-9074-3499-BB637F80E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3" t="8147" r="2153" b="15077"/>
          <a:stretch/>
        </p:blipFill>
        <p:spPr>
          <a:xfrm>
            <a:off x="7673130" y="1472109"/>
            <a:ext cx="3774974" cy="242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C7D25-B4D4-9E17-EACD-9242038F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5" y="0"/>
            <a:ext cx="10268947" cy="66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0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72BD-D1B0-77CC-563B-CC901EEC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EFDE9-07CD-2B26-9380-B1F3EF88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16453-1D1B-6970-8BDA-C0D7EBC2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18" y="19175"/>
            <a:ext cx="10412963" cy="6838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FD601-C963-E65B-B6CE-6BC324126CCD}"/>
              </a:ext>
            </a:extLst>
          </p:cNvPr>
          <p:cNvSpPr txBox="1"/>
          <p:nvPr/>
        </p:nvSpPr>
        <p:spPr>
          <a:xfrm>
            <a:off x="8364480" y="6180057"/>
            <a:ext cx="3455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latin typeface="Aptos" panose="020B0004020202020204" pitchFamily="34" charset="0"/>
              </a:rPr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CD15F-8570-3489-70BF-6B2FFDE41EBF}"/>
              </a:ext>
            </a:extLst>
          </p:cNvPr>
          <p:cNvSpPr txBox="1"/>
          <p:nvPr/>
        </p:nvSpPr>
        <p:spPr>
          <a:xfrm>
            <a:off x="2640562" y="5258678"/>
            <a:ext cx="3455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latin typeface="Aptos" panose="020B0004020202020204" pitchFamily="34" charset="0"/>
              </a:rPr>
              <a:t>Transcription</a:t>
            </a:r>
          </a:p>
        </p:txBody>
      </p:sp>
    </p:spTree>
    <p:extLst>
      <p:ext uri="{BB962C8B-B14F-4D97-AF65-F5344CB8AC3E}">
        <p14:creationId xmlns:p14="http://schemas.microsoft.com/office/powerpoint/2010/main" val="233834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1CBF-CE2C-D6D1-B76D-F204B454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Lipid and carbohydrate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BDCF5-8708-D4F5-8AB4-4308878EA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There are no </a:t>
            </a:r>
            <a:r>
              <a:rPr lang="en-AU" sz="2400" b="1" dirty="0"/>
              <a:t>genes</a:t>
            </a:r>
            <a:r>
              <a:rPr lang="en-AU" sz="2400" dirty="0"/>
              <a:t> that carry instructions for assembly of lipids or carbohydrates, but these are controlled by very specific </a:t>
            </a:r>
            <a:r>
              <a:rPr lang="en-AU" sz="2400" b="1" dirty="0"/>
              <a:t>enzymes</a:t>
            </a:r>
            <a:r>
              <a:rPr lang="en-AU" sz="2400" dirty="0"/>
              <a:t>. Genes code for each specific enzyme (proteins), so </a:t>
            </a:r>
            <a:r>
              <a:rPr lang="en-AU" sz="2400" b="1" dirty="0"/>
              <a:t>indirectly</a:t>
            </a:r>
            <a:r>
              <a:rPr lang="en-AU" sz="2400" dirty="0"/>
              <a:t> genes do control lipid and carbohydrate synthesis.</a:t>
            </a:r>
          </a:p>
        </p:txBody>
      </p:sp>
    </p:spTree>
    <p:extLst>
      <p:ext uri="{BB962C8B-B14F-4D97-AF65-F5344CB8AC3E}">
        <p14:creationId xmlns:p14="http://schemas.microsoft.com/office/powerpoint/2010/main" val="263787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C6BA-156A-5627-CEB6-840FC325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CADDB-6CB1-5961-AA3F-1BB8D34E2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>
                <a:hlinkClick r:id="rId2"/>
              </a:rPr>
              <a:t>BioMan</a:t>
            </a:r>
            <a:r>
              <a:rPr lang="en-AU" dirty="0">
                <a:hlinkClick r:id="rId2"/>
              </a:rPr>
              <a:t> Biology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215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287" y="1592162"/>
            <a:ext cx="6017295" cy="5146568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Describe the process of protein synthesis.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Describe three types of RNA.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Compare and contrast DNA and RNA.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Compare and contrast DNA replication and protein synthesis.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Compare and contrast transcription and translation.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164E8BD-CF2D-81F6-F877-3BA3CC57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246" y="1592163"/>
            <a:ext cx="5131744" cy="23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1F89-9865-63ED-2FB7-515A64DE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192695"/>
            <a:ext cx="11234057" cy="449735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3100" dirty="0"/>
              <a:t>Where is DNA located within the cell?</a:t>
            </a:r>
          </a:p>
          <a:p>
            <a:pPr marL="342900" indent="-342900">
              <a:buAutoNum type="arabicPeriod"/>
            </a:pPr>
            <a:r>
              <a:rPr lang="en-US" sz="3100" dirty="0"/>
              <a:t>Draw a labelled diagram of a nucleotide, showing the 5’and 3’.</a:t>
            </a:r>
          </a:p>
          <a:p>
            <a:pPr marL="342900" indent="-342900">
              <a:buAutoNum type="arabicPeriod"/>
            </a:pPr>
            <a:r>
              <a:rPr lang="en-US" sz="3100" dirty="0"/>
              <a:t>Name the four nitrogenous bases found in DNA.</a:t>
            </a:r>
          </a:p>
          <a:p>
            <a:pPr marL="342900" indent="-342900">
              <a:buAutoNum type="arabicPeriod"/>
            </a:pPr>
            <a:r>
              <a:rPr lang="en-US" sz="3100" dirty="0"/>
              <a:t>Outline the steps of DNA replication, identifying the enzyme at each step.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624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24" y="556591"/>
            <a:ext cx="5531230" cy="205740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61" y="2613991"/>
            <a:ext cx="5171839" cy="3687418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A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rotein synthesis involves the transcription of a gene on DNA into messenger RNA in the nucleus, and translation into an amino acid sequence at the ribosome with the aid of transfer RNA.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9D49C1-51D8-72EB-469D-7F01130C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7" r="18997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287" y="1592162"/>
            <a:ext cx="6017295" cy="5146568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Describe the process of protein synthesis.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Describe three types of RNA.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Compare and contrast DNA and RNA.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Compare and contrast DNA replication and protein synthesis.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Compare and contrast transcription and translation.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164E8BD-CF2D-81F6-F877-3BA3CC57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246" y="1592163"/>
            <a:ext cx="5131744" cy="23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FA706-6329-30FD-5582-17A57ED7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23850"/>
            <a:ext cx="5905500" cy="863601"/>
          </a:xfrm>
        </p:spPr>
        <p:txBody>
          <a:bodyPr anchor="b">
            <a:normAutofit/>
          </a:bodyPr>
          <a:lstStyle/>
          <a:p>
            <a:r>
              <a:rPr lang="en-AU" dirty="0"/>
              <a:t>Ribonucleic acid (RNA)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8102-E78A-CEB7-500C-B63A6B970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187451"/>
            <a:ext cx="6238874" cy="5346699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Sugar is ribose, not deoxyribose.</a:t>
            </a:r>
          </a:p>
          <a:p>
            <a:r>
              <a:rPr lang="en-AU" sz="2400" dirty="0"/>
              <a:t>Single stranded rather than double stranded.</a:t>
            </a:r>
          </a:p>
          <a:p>
            <a:r>
              <a:rPr lang="en-AU" sz="2400" dirty="0"/>
              <a:t>Uracil base replaces Thymine 	(complementary to Adenine) 	(allows RNA to exist outside 	the nucleus, which DNA can’t)</a:t>
            </a:r>
          </a:p>
          <a:p>
            <a:r>
              <a:rPr lang="en-AU" sz="2400" dirty="0"/>
              <a:t>Folds onto itself (hydrogen bonds between complementary bases) to make complex shapes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EE4BA-D50E-E30E-FCE3-C114BC98C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28"/>
          <a:stretch/>
        </p:blipFill>
        <p:spPr>
          <a:xfrm>
            <a:off x="8533172" y="229904"/>
            <a:ext cx="3163138" cy="3038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3738A-C457-3D4E-8193-4F45882A4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52" t="-6"/>
          <a:stretch/>
        </p:blipFill>
        <p:spPr>
          <a:xfrm>
            <a:off x="8533834" y="3589866"/>
            <a:ext cx="3162476" cy="3039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B12A1-0177-0BF5-857E-E2E5D9F5D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86" y="3238500"/>
            <a:ext cx="451485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07D20-A2EB-A4B7-EA0C-35EB11654F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0" r="45647" b="26916"/>
          <a:stretch/>
        </p:blipFill>
        <p:spPr>
          <a:xfrm>
            <a:off x="7671833" y="0"/>
            <a:ext cx="4515168" cy="323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AB5A7-5C0D-A9AF-0505-ED8DD22061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59"/>
          <a:stretch/>
        </p:blipFill>
        <p:spPr>
          <a:xfrm>
            <a:off x="8341591" y="0"/>
            <a:ext cx="2783406" cy="3241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98DF1E-7AEF-F847-3431-4A4230F06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96" t="-1080"/>
          <a:stretch/>
        </p:blipFill>
        <p:spPr>
          <a:xfrm>
            <a:off x="8354512" y="3238500"/>
            <a:ext cx="2770485" cy="34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5007E-8520-F16B-65DD-E5F271F4C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265" b="12110"/>
          <a:stretch/>
        </p:blipFill>
        <p:spPr>
          <a:xfrm>
            <a:off x="0" y="0"/>
            <a:ext cx="5819776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08C59-5004-3165-4107-81783F15A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91"/>
          <a:stretch/>
        </p:blipFill>
        <p:spPr>
          <a:xfrm>
            <a:off x="5720419" y="10"/>
            <a:ext cx="6438462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51D53-F427-3D32-BBB9-5DF29E16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694" y="-10"/>
            <a:ext cx="5639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61E0E-258C-D26F-5EB3-5E17D55D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400"/>
              <a:t>Protein synthesis</a:t>
            </a:r>
          </a:p>
        </p:txBody>
      </p:sp>
      <p:pic>
        <p:nvPicPr>
          <p:cNvPr id="1026" name="Picture 2" descr="Flow of information in a cell. Diagram explaining the central dogma of ...">
            <a:extLst>
              <a:ext uri="{FF2B5EF4-FFF2-40B4-BE49-F238E27FC236}">
                <a16:creationId xmlns:a16="http://schemas.microsoft.com/office/drawing/2014/main" id="{F9B2F3F7-E33A-57F8-27BB-B42780EDFB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" r="6448" b="9766"/>
          <a:stretch/>
        </p:blipFill>
        <p:spPr bwMode="auto">
          <a:xfrm>
            <a:off x="6581476" y="341261"/>
            <a:ext cx="5375297" cy="597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128C89-E211-CDAC-3BB7-086E53A96F38}"/>
              </a:ext>
            </a:extLst>
          </p:cNvPr>
          <p:cNvSpPr/>
          <p:nvPr/>
        </p:nvSpPr>
        <p:spPr>
          <a:xfrm>
            <a:off x="9225389" y="1611032"/>
            <a:ext cx="2042449" cy="1375575"/>
          </a:xfrm>
          <a:prstGeom prst="roundRect">
            <a:avLst/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24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75E0-A849-3C2A-BD5F-F80034F2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Types of 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8254D-D25C-6416-386D-45292034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35" y="2239347"/>
            <a:ext cx="8960518" cy="3724433"/>
          </a:xfrm>
        </p:spPr>
        <p:txBody>
          <a:bodyPr>
            <a:noAutofit/>
          </a:bodyPr>
          <a:lstStyle/>
          <a:p>
            <a:r>
              <a:rPr lang="en-AU" sz="2400" b="1" dirty="0"/>
              <a:t>Messenger RNA (mRNA) </a:t>
            </a:r>
            <a:r>
              <a:rPr lang="en-AU" sz="2400" dirty="0"/>
              <a:t>made in the nucleus and takes code out of the nucleus to be read by ribosomes.</a:t>
            </a:r>
          </a:p>
          <a:p>
            <a:r>
              <a:rPr lang="en-AU" sz="2400" b="1" dirty="0"/>
              <a:t>Transfer RNA (tRNA) </a:t>
            </a:r>
            <a:r>
              <a:rPr lang="en-AU" sz="2400" dirty="0"/>
              <a:t>carries a specific amino acid for assembly in the ribosome.</a:t>
            </a:r>
          </a:p>
          <a:p>
            <a:r>
              <a:rPr lang="en-AU" sz="2400" b="1" dirty="0"/>
              <a:t>Ribosomal RNA (rRNA) </a:t>
            </a:r>
            <a:r>
              <a:rPr lang="en-AU" sz="2400" dirty="0"/>
              <a:t>has an enzyme role in joining of amino acids.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0A3A7-2039-EC63-F97A-013AA98A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8" y="49256"/>
            <a:ext cx="12051883" cy="6779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CE687-F4DF-8AB3-61AB-5B75AA7C0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4" t="21449" r="67978" b="4783"/>
          <a:stretch/>
        </p:blipFill>
        <p:spPr>
          <a:xfrm>
            <a:off x="9283959" y="442220"/>
            <a:ext cx="2635571" cy="6103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EB32D-1F82-6746-5D72-295EFAD5F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47" t="22194" r="36115"/>
          <a:stretch/>
        </p:blipFill>
        <p:spPr>
          <a:xfrm>
            <a:off x="9310310" y="1761997"/>
            <a:ext cx="2609220" cy="5066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022EF-449D-3830-5777-11FC0B7F3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494" t="22195"/>
          <a:stretch/>
        </p:blipFill>
        <p:spPr>
          <a:xfrm>
            <a:off x="9329738" y="1540586"/>
            <a:ext cx="2722146" cy="48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4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B2170-9AEE-E8E4-ECA1-7DC97893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41" y="234394"/>
            <a:ext cx="8129360" cy="596438"/>
          </a:xfrm>
        </p:spPr>
        <p:txBody>
          <a:bodyPr anchor="b">
            <a:normAutofit fontScale="90000"/>
          </a:bodyPr>
          <a:lstStyle/>
          <a:p>
            <a:r>
              <a:rPr lang="en-AU" sz="3000" dirty="0"/>
              <a:t>Transcription: Copying DNA to 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6EF06-C414-768D-CBF8-551FF1BDA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830832"/>
            <a:ext cx="5936973" cy="513340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AU" sz="2400" b="1" dirty="0"/>
              <a:t>Helicase</a:t>
            </a:r>
            <a:r>
              <a:rPr lang="en-AU" sz="2400" dirty="0"/>
              <a:t> unzips the DNA strand to reveal the template strand (original) and the coding strand (complementary).</a:t>
            </a:r>
          </a:p>
          <a:p>
            <a:pPr>
              <a:lnSpc>
                <a:spcPct val="130000"/>
              </a:lnSpc>
            </a:pPr>
            <a:r>
              <a:rPr lang="en-AU" sz="2400" b="1" dirty="0"/>
              <a:t>RNA polymerase </a:t>
            </a:r>
            <a:r>
              <a:rPr lang="en-AU" sz="2400" dirty="0"/>
              <a:t>builds the mRNA on the template strand one complementary base at a time.</a:t>
            </a:r>
          </a:p>
          <a:p>
            <a:pPr>
              <a:lnSpc>
                <a:spcPct val="130000"/>
              </a:lnSpc>
            </a:pPr>
            <a:r>
              <a:rPr lang="en-AU" sz="2400" b="1" dirty="0"/>
              <a:t>“Stop code” </a:t>
            </a:r>
            <a:r>
              <a:rPr lang="en-AU" sz="2400" dirty="0"/>
              <a:t>allows RNA polymerase to stop copying and release mRNA.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A908-7FED-9DD4-C662-966886F1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547" y="1922106"/>
            <a:ext cx="4946494" cy="2510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B34AC-A578-4619-1DF9-92166ABF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3" y="343257"/>
            <a:ext cx="12016832" cy="6108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9A632-7DCA-01B6-CF56-46751069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322" y="266063"/>
            <a:ext cx="7389294" cy="628488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F86CF48-D4A3-49A9-7029-21EA4A757A28}"/>
              </a:ext>
            </a:extLst>
          </p:cNvPr>
          <p:cNvSpPr/>
          <p:nvPr/>
        </p:nvSpPr>
        <p:spPr>
          <a:xfrm>
            <a:off x="8005664" y="1446245"/>
            <a:ext cx="3388013" cy="1109181"/>
          </a:xfrm>
          <a:custGeom>
            <a:avLst/>
            <a:gdLst>
              <a:gd name="connsiteX0" fmla="*/ 0 w 3388013"/>
              <a:gd name="connsiteY0" fmla="*/ 554591 h 1109181"/>
              <a:gd name="connsiteX1" fmla="*/ 1694007 w 3388013"/>
              <a:gd name="connsiteY1" fmla="*/ 0 h 1109181"/>
              <a:gd name="connsiteX2" fmla="*/ 3388014 w 3388013"/>
              <a:gd name="connsiteY2" fmla="*/ 554591 h 1109181"/>
              <a:gd name="connsiteX3" fmla="*/ 1694007 w 3388013"/>
              <a:gd name="connsiteY3" fmla="*/ 1109182 h 1109181"/>
              <a:gd name="connsiteX4" fmla="*/ 0 w 3388013"/>
              <a:gd name="connsiteY4" fmla="*/ 554591 h 110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8013" h="1109181" extrusionOk="0">
                <a:moveTo>
                  <a:pt x="0" y="554591"/>
                </a:moveTo>
                <a:cubicBezTo>
                  <a:pt x="55089" y="183000"/>
                  <a:pt x="786208" y="46645"/>
                  <a:pt x="1694007" y="0"/>
                </a:cubicBezTo>
                <a:cubicBezTo>
                  <a:pt x="2668537" y="-41893"/>
                  <a:pt x="3360598" y="243146"/>
                  <a:pt x="3388014" y="554591"/>
                </a:cubicBezTo>
                <a:cubicBezTo>
                  <a:pt x="3391713" y="917540"/>
                  <a:pt x="2492432" y="986314"/>
                  <a:pt x="1694007" y="1109182"/>
                </a:cubicBezTo>
                <a:cubicBezTo>
                  <a:pt x="754582" y="1076433"/>
                  <a:pt x="-39693" y="835885"/>
                  <a:pt x="0" y="554591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5606535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33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455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Meiryo</vt:lpstr>
      <vt:lpstr>Aptos</vt:lpstr>
      <vt:lpstr>Arial</vt:lpstr>
      <vt:lpstr>Calibri</vt:lpstr>
      <vt:lpstr>Corbel</vt:lpstr>
      <vt:lpstr>SketchLinesVTI</vt:lpstr>
      <vt:lpstr>Protein Synthesis</vt:lpstr>
      <vt:lpstr>Review</vt:lpstr>
      <vt:lpstr>Learning Intentions</vt:lpstr>
      <vt:lpstr>Success criteria </vt:lpstr>
      <vt:lpstr>Ribonucleic acid (RNA)</vt:lpstr>
      <vt:lpstr>PowerPoint Presentation</vt:lpstr>
      <vt:lpstr>Protein synthesis</vt:lpstr>
      <vt:lpstr>Types of RNA</vt:lpstr>
      <vt:lpstr>Transcription: Copying DNA to mRNA</vt:lpstr>
      <vt:lpstr>Translation(protein production) </vt:lpstr>
      <vt:lpstr>PowerPoint Presentation</vt:lpstr>
      <vt:lpstr>Lipid and carbohydrate synthesis</vt:lpstr>
      <vt:lpstr>PowerPoint Presentation</vt:lpstr>
      <vt:lpstr>Success criteria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 Johnson</cp:lastModifiedBy>
  <cp:revision>43</cp:revision>
  <dcterms:created xsi:type="dcterms:W3CDTF">2023-02-01T11:31:06Z</dcterms:created>
  <dcterms:modified xsi:type="dcterms:W3CDTF">2024-06-13T12:06:48Z</dcterms:modified>
</cp:coreProperties>
</file>